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59" r:id="rId6"/>
    <p:sldId id="264" r:id="rId7"/>
    <p:sldId id="261" r:id="rId8"/>
    <p:sldId id="262" r:id="rId9"/>
    <p:sldId id="263" r:id="rId10"/>
    <p:sldId id="260" r:id="rId11"/>
    <p:sldId id="266" r:id="rId12"/>
    <p:sldId id="267" r:id="rId13"/>
    <p:sldId id="268" r:id="rId14"/>
    <p:sldId id="269" r:id="rId15"/>
    <p:sldId id="270" r:id="rId16"/>
    <p:sldId id="272" r:id="rId17"/>
    <p:sldId id="271" r:id="rId18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15" autoAdjust="0"/>
    <p:restoredTop sz="94660"/>
  </p:normalViewPr>
  <p:slideViewPr>
    <p:cSldViewPr>
      <p:cViewPr varScale="1">
        <p:scale>
          <a:sx n="96" d="100"/>
          <a:sy n="96" d="100"/>
        </p:scale>
        <p:origin x="-92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31D87-2AA2-491F-8C95-DDDCFC929234}" type="datetimeFigureOut">
              <a:rPr lang="nl-NL" smtClean="0"/>
              <a:pPr/>
              <a:t>30-9-2012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74356-4403-4EA2-A4D9-80664CC7E96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31D87-2AA2-491F-8C95-DDDCFC929234}" type="datetimeFigureOut">
              <a:rPr lang="nl-NL" smtClean="0"/>
              <a:pPr/>
              <a:t>30-9-2012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74356-4403-4EA2-A4D9-80664CC7E96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31D87-2AA2-491F-8C95-DDDCFC929234}" type="datetimeFigureOut">
              <a:rPr lang="nl-NL" smtClean="0"/>
              <a:pPr/>
              <a:t>30-9-2012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74356-4403-4EA2-A4D9-80664CC7E96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31D87-2AA2-491F-8C95-DDDCFC929234}" type="datetimeFigureOut">
              <a:rPr lang="nl-NL" smtClean="0"/>
              <a:pPr/>
              <a:t>30-9-2012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74356-4403-4EA2-A4D9-80664CC7E96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31D87-2AA2-491F-8C95-DDDCFC929234}" type="datetimeFigureOut">
              <a:rPr lang="nl-NL" smtClean="0"/>
              <a:pPr/>
              <a:t>30-9-2012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74356-4403-4EA2-A4D9-80664CC7E96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31D87-2AA2-491F-8C95-DDDCFC929234}" type="datetimeFigureOut">
              <a:rPr lang="nl-NL" smtClean="0"/>
              <a:pPr/>
              <a:t>30-9-2012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74356-4403-4EA2-A4D9-80664CC7E96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31D87-2AA2-491F-8C95-DDDCFC929234}" type="datetimeFigureOut">
              <a:rPr lang="nl-NL" smtClean="0"/>
              <a:pPr/>
              <a:t>30-9-2012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74356-4403-4EA2-A4D9-80664CC7E96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31D87-2AA2-491F-8C95-DDDCFC929234}" type="datetimeFigureOut">
              <a:rPr lang="nl-NL" smtClean="0"/>
              <a:pPr/>
              <a:t>30-9-2012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74356-4403-4EA2-A4D9-80664CC7E96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31D87-2AA2-491F-8C95-DDDCFC929234}" type="datetimeFigureOut">
              <a:rPr lang="nl-NL" smtClean="0"/>
              <a:pPr/>
              <a:t>30-9-2012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74356-4403-4EA2-A4D9-80664CC7E96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31D87-2AA2-491F-8C95-DDDCFC929234}" type="datetimeFigureOut">
              <a:rPr lang="nl-NL" smtClean="0"/>
              <a:pPr/>
              <a:t>30-9-2012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74356-4403-4EA2-A4D9-80664CC7E96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31D87-2AA2-491F-8C95-DDDCFC929234}" type="datetimeFigureOut">
              <a:rPr lang="nl-NL" smtClean="0"/>
              <a:pPr/>
              <a:t>30-9-2012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74356-4403-4EA2-A4D9-80664CC7E96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31D87-2AA2-491F-8C95-DDDCFC929234}" type="datetimeFigureOut">
              <a:rPr lang="nl-NL" smtClean="0"/>
              <a:pPr/>
              <a:t>30-9-2012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74356-4403-4EA2-A4D9-80664CC7E96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323528" y="908720"/>
            <a:ext cx="8568952" cy="4032448"/>
          </a:xfrm>
          <a:prstGeom prst="rect">
            <a:avLst/>
          </a:prstGeom>
          <a:solidFill>
            <a:schemeClr val="tx2">
              <a:lumMod val="60000"/>
              <a:lumOff val="4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268760"/>
            <a:ext cx="9144000" cy="2664296"/>
          </a:xfrm>
        </p:spPr>
        <p:txBody>
          <a:bodyPr>
            <a:noAutofit/>
          </a:bodyPr>
          <a:lstStyle/>
          <a:p>
            <a:r>
              <a:rPr lang="nl-NL" sz="13800" b="1" dirty="0" smtClean="0">
                <a:solidFill>
                  <a:schemeClr val="accent1"/>
                </a:solidFill>
              </a:rPr>
              <a:t>Duurzame landbouw</a:t>
            </a:r>
            <a:endParaRPr lang="nl-NL" sz="13800" b="1" dirty="0">
              <a:solidFill>
                <a:schemeClr val="accent1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 flipV="1">
            <a:off x="395536" y="1268760"/>
            <a:ext cx="7704856" cy="3888432"/>
          </a:xfrm>
          <a:prstGeom prst="rect">
            <a:avLst/>
          </a:prstGeom>
          <a:solidFill>
            <a:schemeClr val="tx2">
              <a:lumMod val="60000"/>
              <a:lumOff val="4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0070C0"/>
                </a:solidFill>
              </a:rPr>
              <a:t>Stal van de toekomst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l-NL" dirty="0" smtClean="0"/>
              <a:t>Glazen dak, met zonnecellen.</a:t>
            </a:r>
          </a:p>
          <a:p>
            <a:pPr>
              <a:buNone/>
            </a:pPr>
            <a:r>
              <a:rPr lang="nl-NL" dirty="0" smtClean="0"/>
              <a:t>Bomen in de stal voor schaduw. </a:t>
            </a:r>
          </a:p>
          <a:p>
            <a:pPr>
              <a:buNone/>
            </a:pPr>
            <a:r>
              <a:rPr lang="nl-NL" dirty="0" smtClean="0"/>
              <a:t>Koeien stoten veel Methaan uit. Deze moet worden opgevangen. </a:t>
            </a:r>
          </a:p>
          <a:p>
            <a:pPr>
              <a:buNone/>
            </a:pPr>
            <a:r>
              <a:rPr lang="nl-NL" dirty="0" smtClean="0"/>
              <a:t>Water moet worden opgevangen, voor droge zomers in ondergronds reservoir</a:t>
            </a:r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endParaRPr lang="nl-NL" dirty="0" smtClean="0"/>
          </a:p>
          <a:p>
            <a:pPr>
              <a:buNone/>
            </a:pP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accent1"/>
                </a:solidFill>
              </a:rPr>
              <a:t>Voorbeelden</a:t>
            </a:r>
            <a:endParaRPr lang="nl-NL" b="1" dirty="0">
              <a:solidFill>
                <a:schemeClr val="accent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accent1"/>
                </a:solidFill>
              </a:rPr>
              <a:t>Zo wij het graag zien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4" name="Filmpje voor PPP ANW landbouw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56249.184" end="23310.4768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15616" y="1196752"/>
            <a:ext cx="6955980" cy="5217443"/>
          </a:xfrm>
        </p:spPr>
      </p:pic>
    </p:spTree>
    <p:extLst>
      <p:ext uri="{BB962C8B-B14F-4D97-AF65-F5344CB8AC3E}">
        <p14:creationId xmlns:p14="http://schemas.microsoft.com/office/powerpoint/2010/main" xmlns="" val="14139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chemeClr val="accent1"/>
                </a:solidFill>
              </a:rPr>
              <a:t>Ons ontwerp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6792"/>
            <a:ext cx="8336460" cy="455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5532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 flipV="1">
            <a:off x="395536" y="1628800"/>
            <a:ext cx="5472608" cy="2376264"/>
          </a:xfrm>
          <a:prstGeom prst="rect">
            <a:avLst/>
          </a:prstGeom>
          <a:solidFill>
            <a:schemeClr val="tx2">
              <a:lumMod val="60000"/>
              <a:lumOff val="4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6000" b="1" dirty="0" smtClean="0">
                <a:solidFill>
                  <a:schemeClr val="accent1"/>
                </a:solidFill>
              </a:rPr>
              <a:t>De tuinstal</a:t>
            </a:r>
            <a:endParaRPr lang="ru-RU" sz="60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095" y="1556792"/>
            <a:ext cx="8229600" cy="4525963"/>
          </a:xfrm>
        </p:spPr>
        <p:txBody>
          <a:bodyPr/>
          <a:lstStyle/>
          <a:p>
            <a:r>
              <a:rPr lang="nl-NL" dirty="0" smtClean="0"/>
              <a:t>Zelf CO</a:t>
            </a:r>
            <a:r>
              <a:rPr lang="nl-NL" baseline="-25000" dirty="0" smtClean="0"/>
              <a:t>2</a:t>
            </a:r>
            <a:r>
              <a:rPr lang="nl-NL" dirty="0" smtClean="0"/>
              <a:t> en energie neutraal</a:t>
            </a:r>
          </a:p>
          <a:p>
            <a:r>
              <a:rPr lang="nl-NL" dirty="0" smtClean="0"/>
              <a:t>Diervriendelijk</a:t>
            </a:r>
          </a:p>
          <a:p>
            <a:r>
              <a:rPr lang="nl-NL" dirty="0" smtClean="0"/>
              <a:t>Hoog rendament</a:t>
            </a:r>
          </a:p>
          <a:p>
            <a:r>
              <a:rPr lang="nl-NL" dirty="0" smtClean="0"/>
              <a:t>Ondergronds water opslag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4375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3"/>
          <p:cNvSpPr/>
          <p:nvPr/>
        </p:nvSpPr>
        <p:spPr>
          <a:xfrm flipV="1">
            <a:off x="395536" y="1268760"/>
            <a:ext cx="7704856" cy="1384995"/>
          </a:xfrm>
          <a:prstGeom prst="rect">
            <a:avLst/>
          </a:prstGeom>
          <a:solidFill>
            <a:schemeClr val="tx2">
              <a:lumMod val="60000"/>
              <a:lumOff val="4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800" b="1" dirty="0" smtClean="0">
                <a:solidFill>
                  <a:schemeClr val="accent1"/>
                </a:solidFill>
              </a:rPr>
              <a:t>Overdekt weiland</a:t>
            </a:r>
            <a:endParaRPr lang="ru-RU" sz="4800" b="1" dirty="0">
              <a:solidFill>
                <a:schemeClr val="accent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52936"/>
            <a:ext cx="8200333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1268760"/>
            <a:ext cx="65527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/>
              <a:t>Overdekt, zelf het klimaat sturen</a:t>
            </a:r>
          </a:p>
          <a:p>
            <a:r>
              <a:rPr lang="nl-NL" sz="2800" dirty="0" smtClean="0"/>
              <a:t>Goede regeling over bemesting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11211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3"/>
          <p:cNvSpPr/>
          <p:nvPr/>
        </p:nvSpPr>
        <p:spPr>
          <a:xfrm flipV="1">
            <a:off x="395536" y="1268760"/>
            <a:ext cx="7920880" cy="2088232"/>
          </a:xfrm>
          <a:prstGeom prst="rect">
            <a:avLst/>
          </a:prstGeom>
          <a:solidFill>
            <a:schemeClr val="tx2">
              <a:lumMod val="60000"/>
              <a:lumOff val="4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Met bomen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Schaduw en goed voor de koe</a:t>
            </a:r>
          </a:p>
          <a:p>
            <a:r>
              <a:rPr lang="nl-NL" dirty="0" smtClean="0"/>
              <a:t>De bomen groeien van de mest van het vee</a:t>
            </a:r>
          </a:p>
          <a:p>
            <a:r>
              <a:rPr lang="nl-NL" dirty="0" smtClean="0"/>
              <a:t>Meer zuurstof</a:t>
            </a:r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947" b="28856"/>
          <a:stretch/>
        </p:blipFill>
        <p:spPr bwMode="auto">
          <a:xfrm>
            <a:off x="467544" y="3789039"/>
            <a:ext cx="6949930" cy="2470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2961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3"/>
          <p:cNvSpPr/>
          <p:nvPr/>
        </p:nvSpPr>
        <p:spPr>
          <a:xfrm flipV="1">
            <a:off x="395536" y="1556792"/>
            <a:ext cx="7920880" cy="1656184"/>
          </a:xfrm>
          <a:prstGeom prst="rect">
            <a:avLst/>
          </a:prstGeom>
          <a:solidFill>
            <a:schemeClr val="tx2">
              <a:lumMod val="60000"/>
              <a:lumOff val="4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6600" b="1" dirty="0" smtClean="0">
                <a:solidFill>
                  <a:schemeClr val="accent1"/>
                </a:solidFill>
              </a:rPr>
              <a:t>zonnecellen</a:t>
            </a:r>
            <a:endParaRPr lang="ru-RU" sz="66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Zonnecellen, als dak</a:t>
            </a:r>
          </a:p>
          <a:p>
            <a:pPr marL="0" indent="0">
              <a:buNone/>
            </a:pPr>
            <a:r>
              <a:rPr lang="nl-NL" dirty="0" smtClean="0"/>
              <a:t>Moeten ook zon en regen door laten gaan als het moet.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3" y="3284984"/>
            <a:ext cx="6424657" cy="2940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9295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395536" y="1628800"/>
            <a:ext cx="4752528" cy="4968552"/>
          </a:xfrm>
          <a:prstGeom prst="rect">
            <a:avLst/>
          </a:prstGeom>
          <a:solidFill>
            <a:schemeClr val="tx2">
              <a:lumMod val="60000"/>
              <a:lumOff val="4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Feiten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1520" y="1844824"/>
            <a:ext cx="4536504" cy="4531233"/>
          </a:xfrm>
        </p:spPr>
        <p:txBody>
          <a:bodyPr>
            <a:noAutofit/>
          </a:bodyPr>
          <a:lstStyle/>
          <a:p>
            <a:r>
              <a:rPr lang="nl-NL" sz="4000" dirty="0" smtClean="0"/>
              <a:t>Wereldbevolking groeit</a:t>
            </a:r>
            <a:endParaRPr lang="nl-NL" sz="4000" dirty="0"/>
          </a:p>
          <a:p>
            <a:r>
              <a:rPr lang="nl-NL" sz="4000" dirty="0" smtClean="0"/>
              <a:t>Meer grondstoffen nodig</a:t>
            </a:r>
          </a:p>
          <a:p>
            <a:r>
              <a:rPr lang="nl-NL" sz="4000" dirty="0" smtClean="0"/>
              <a:t>Meer eten nodig</a:t>
            </a:r>
          </a:p>
          <a:p>
            <a:r>
              <a:rPr lang="nl-NL" sz="4000" smtClean="0"/>
              <a:t>Meer energie</a:t>
            </a:r>
            <a:endParaRPr lang="nl-NL" sz="4000" dirty="0"/>
          </a:p>
          <a:p>
            <a:pPr>
              <a:buNone/>
            </a:pPr>
            <a:endParaRPr lang="nl-NL" sz="4000" dirty="0" smtClean="0"/>
          </a:p>
          <a:p>
            <a:pPr>
              <a:buNone/>
            </a:pPr>
            <a:endParaRPr lang="nl-NL" sz="4000" dirty="0" smtClean="0"/>
          </a:p>
          <a:p>
            <a:pPr>
              <a:buNone/>
            </a:pPr>
            <a:endParaRPr lang="nl-NL" sz="4000" dirty="0"/>
          </a:p>
        </p:txBody>
      </p:sp>
      <p:pic>
        <p:nvPicPr>
          <p:cNvPr id="4098" name="Picture 2" descr="http://www.vkblog.nl/static/pub/mm/tempest/720/Image/bevolking_groei_wereld_absoluu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5977" y="1196752"/>
            <a:ext cx="4258023" cy="273630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33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4100" name="Picture 4" descr="http://aadverbaast.files.wordpress.com/2011/02/20091127_wereld_eten.jpg?w=630"/>
          <p:cNvPicPr>
            <a:picLocks noChangeAspect="1" noChangeArrowheads="1"/>
          </p:cNvPicPr>
          <p:nvPr/>
        </p:nvPicPr>
        <p:blipFill>
          <a:blip r:embed="rId3" cstate="print"/>
          <a:srcRect l="11811" r="11811"/>
          <a:stretch>
            <a:fillRect/>
          </a:stretch>
        </p:blipFill>
        <p:spPr bwMode="auto">
          <a:xfrm>
            <a:off x="5508104" y="4365104"/>
            <a:ext cx="1639772" cy="12198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visie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nl-NL" dirty="0" smtClean="0"/>
              <a:t>Produceren van (eigen) energie</a:t>
            </a:r>
          </a:p>
          <a:p>
            <a:pPr>
              <a:buNone/>
            </a:pPr>
            <a:r>
              <a:rPr lang="nl-NL" dirty="0" smtClean="0"/>
              <a:t>Produceren van eten</a:t>
            </a:r>
          </a:p>
          <a:p>
            <a:pPr>
              <a:buNone/>
            </a:pPr>
            <a:r>
              <a:rPr lang="nl-NL" dirty="0" smtClean="0"/>
              <a:t>Produceren van grondstoffen</a:t>
            </a:r>
          </a:p>
          <a:p>
            <a:pPr>
              <a:buNone/>
            </a:pPr>
            <a:r>
              <a:rPr lang="nl-NL" dirty="0" smtClean="0"/>
              <a:t>Zo min mogelijk grondstoffen gebruiken. En die hergebruiken.</a:t>
            </a:r>
          </a:p>
          <a:p>
            <a:pPr>
              <a:buNone/>
            </a:pPr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251520" y="1628800"/>
            <a:ext cx="8424936" cy="3312368"/>
          </a:xfrm>
          <a:prstGeom prst="rect">
            <a:avLst/>
          </a:prstGeom>
          <a:solidFill>
            <a:schemeClr val="tx2">
              <a:lumMod val="60000"/>
              <a:lumOff val="4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395536" y="1412776"/>
            <a:ext cx="8424936" cy="4392488"/>
          </a:xfrm>
          <a:prstGeom prst="rect">
            <a:avLst/>
          </a:prstGeom>
          <a:solidFill>
            <a:schemeClr val="tx2">
              <a:lumMod val="60000"/>
              <a:lumOff val="4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0070C0"/>
                </a:solidFill>
              </a:rPr>
              <a:t>Algen voor grondstof</a:t>
            </a:r>
            <a:endParaRPr lang="nl-NL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brandstof gemaakt uit eencellige organismen. </a:t>
            </a:r>
          </a:p>
          <a:p>
            <a:r>
              <a:rPr lang="nl-NL" dirty="0" smtClean="0"/>
              <a:t>Meer dan100.000 liter brandstof per hectare per jaar tegenover700 tot 7.000 liter per hectare per jaar voor palmolie. </a:t>
            </a:r>
          </a:p>
          <a:p>
            <a:r>
              <a:rPr lang="nl-NL" dirty="0" smtClean="0"/>
              <a:t>Algen zouden ook als vliegtuigbrandstof en als een bron voor plastic en detergenten kunnen worden ingezet. </a:t>
            </a:r>
          </a:p>
          <a:p>
            <a:r>
              <a:rPr lang="nl-NL" dirty="0" smtClean="0"/>
              <a:t>Niets meer dan zonlicht en CO2 nodig. 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395536" y="1340768"/>
            <a:ext cx="2808312" cy="4680520"/>
          </a:xfrm>
          <a:prstGeom prst="rect">
            <a:avLst/>
          </a:prstGeom>
          <a:solidFill>
            <a:schemeClr val="tx2">
              <a:lumMod val="60000"/>
              <a:lumOff val="4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0"/>
            <a:ext cx="3008313" cy="1162050"/>
          </a:xfrm>
        </p:spPr>
        <p:txBody>
          <a:bodyPr>
            <a:normAutofit/>
          </a:bodyPr>
          <a:lstStyle/>
          <a:p>
            <a:r>
              <a:rPr lang="nl-NL" sz="3200" dirty="0" smtClean="0">
                <a:solidFill>
                  <a:srgbClr val="0070C0"/>
                </a:solidFill>
              </a:rPr>
              <a:t>Algenindustrie</a:t>
            </a:r>
            <a:endParaRPr lang="nl-NL" sz="3200" dirty="0">
              <a:solidFill>
                <a:srgbClr val="0070C0"/>
              </a:solidFill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2602632" cy="4946228"/>
          </a:xfrm>
        </p:spPr>
        <p:txBody>
          <a:bodyPr>
            <a:normAutofit lnSpcReduction="10000"/>
          </a:bodyPr>
          <a:lstStyle/>
          <a:p>
            <a:r>
              <a:rPr lang="nl-NL" sz="1800" dirty="0" smtClean="0"/>
              <a:t>Voordelen:</a:t>
            </a:r>
          </a:p>
          <a:p>
            <a:r>
              <a:rPr lang="nl-NL" sz="1800" dirty="0" smtClean="0"/>
              <a:t>Algen hoog rendement</a:t>
            </a:r>
          </a:p>
          <a:p>
            <a:r>
              <a:rPr lang="nl-NL" sz="1800" dirty="0" smtClean="0"/>
              <a:t>brandstof</a:t>
            </a:r>
          </a:p>
          <a:p>
            <a:r>
              <a:rPr lang="nl-NL" sz="1800" dirty="0" smtClean="0"/>
              <a:t>Weinig grondstoffen nodig voor de algen</a:t>
            </a:r>
          </a:p>
          <a:p>
            <a:r>
              <a:rPr lang="nl-NL" sz="1800" dirty="0" smtClean="0"/>
              <a:t>Kan water zuiveren</a:t>
            </a:r>
          </a:p>
          <a:p>
            <a:endParaRPr lang="nl-NL" sz="1800" dirty="0" smtClean="0"/>
          </a:p>
          <a:p>
            <a:r>
              <a:rPr lang="nl-NL" sz="1800" dirty="0" smtClean="0"/>
              <a:t>Nadelen</a:t>
            </a:r>
          </a:p>
          <a:p>
            <a:r>
              <a:rPr lang="nl-NL" sz="1800" dirty="0" smtClean="0"/>
              <a:t>Gebruikt veel zout water</a:t>
            </a:r>
          </a:p>
          <a:p>
            <a:r>
              <a:rPr lang="nl-NL" sz="1800" dirty="0" smtClean="0"/>
              <a:t>Verbruikt veel ruimte. En moet dicht bij zee staan.</a:t>
            </a:r>
          </a:p>
          <a:p>
            <a:r>
              <a:rPr lang="nl-NL" sz="1800" dirty="0" smtClean="0"/>
              <a:t>Moet in de zon staan</a:t>
            </a:r>
          </a:p>
          <a:p>
            <a:endParaRPr lang="nl-NL" sz="1800" dirty="0" smtClean="0"/>
          </a:p>
          <a:p>
            <a:r>
              <a:rPr lang="nl-NL" sz="1800" dirty="0" smtClean="0"/>
              <a:t>In woestijn </a:t>
            </a:r>
            <a:r>
              <a:rPr lang="nl-NL" sz="1800" dirty="0" smtClean="0">
                <a:sym typeface="Wingdings" pitchFamily="2" charset="2"/>
              </a:rPr>
              <a:t> veel zon, ruimte, maar niet veel zout water.</a:t>
            </a:r>
            <a:endParaRPr lang="nl-NL" sz="1800" dirty="0" smtClean="0"/>
          </a:p>
          <a:p>
            <a:endParaRPr lang="nl-NL" dirty="0"/>
          </a:p>
        </p:txBody>
      </p:sp>
      <p:pic>
        <p:nvPicPr>
          <p:cNvPr id="15362" name="Picture 2" descr="http://krisdedecker.typepad.com/photos/uncategorized/2008/04/06/solix_bioreact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484784"/>
            <a:ext cx="5682643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chnischweekblad.nl/Uploads/Images/Technisch-Weekblad-12-waterzuivering-groo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484784"/>
            <a:ext cx="5353050" cy="3562351"/>
          </a:xfrm>
          <a:prstGeom prst="rect">
            <a:avLst/>
          </a:prstGeom>
          <a:noFill/>
        </p:spPr>
      </p:pic>
      <p:sp>
        <p:nvSpPr>
          <p:cNvPr id="7" name="Tekstvak 6"/>
          <p:cNvSpPr txBox="1"/>
          <p:nvPr/>
        </p:nvSpPr>
        <p:spPr>
          <a:xfrm>
            <a:off x="839813" y="692695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chemeClr val="accent1"/>
                </a:solidFill>
              </a:rPr>
              <a:t>Schematische weergave algenkweek </a:t>
            </a:r>
            <a:endParaRPr lang="nl-NL" sz="36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395536" y="1628800"/>
            <a:ext cx="8424936" cy="4680520"/>
          </a:xfrm>
          <a:prstGeom prst="rect">
            <a:avLst/>
          </a:prstGeom>
          <a:solidFill>
            <a:schemeClr val="tx2">
              <a:lumMod val="60000"/>
              <a:lumOff val="4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0070C0"/>
                </a:solidFill>
              </a:rPr>
              <a:t>Biogas voor energie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Autofit/>
          </a:bodyPr>
          <a:lstStyle/>
          <a:p>
            <a:pPr>
              <a:buNone/>
            </a:pPr>
            <a:r>
              <a:rPr lang="nl-NL" sz="3600" dirty="0" smtClean="0"/>
              <a:t>Het principe bestaat al, gas (energie) uit mest, maar wordt nog niet veel toegepast.</a:t>
            </a:r>
          </a:p>
          <a:p>
            <a:pPr>
              <a:buNone/>
            </a:pPr>
            <a:r>
              <a:rPr lang="nl-NL" sz="3600" dirty="0" smtClean="0"/>
              <a:t>Dit lijkt ons voor de toekomst om boeren te laten samenwerken om biogas te winnen.</a:t>
            </a:r>
          </a:p>
          <a:p>
            <a:pPr>
              <a:buNone/>
            </a:pPr>
            <a:r>
              <a:rPr lang="nl-NL" sz="3600" dirty="0" smtClean="0"/>
              <a:t>Het biogas kan worden omgezet in elektriciteit.</a:t>
            </a:r>
          </a:p>
          <a:p>
            <a:pPr>
              <a:buNone/>
            </a:pPr>
            <a:endParaRPr lang="nl-NL" sz="3600" dirty="0" smtClean="0"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0070C0"/>
                </a:solidFill>
              </a:rPr>
              <a:t>Werking</a:t>
            </a:r>
            <a:r>
              <a:rPr lang="nl-NL" b="1" dirty="0" smtClean="0"/>
              <a:t> 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 descr="U:\Mijn Afbeeldingen\Eneco-IG-Biovergister_w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00808"/>
            <a:ext cx="7046654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323528" y="1484784"/>
            <a:ext cx="3600400" cy="4536504"/>
          </a:xfrm>
          <a:prstGeom prst="rect">
            <a:avLst/>
          </a:prstGeom>
          <a:solidFill>
            <a:schemeClr val="tx2">
              <a:lumMod val="60000"/>
              <a:lumOff val="40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 smtClean="0">
                <a:solidFill>
                  <a:srgbClr val="0070C0"/>
                </a:solidFill>
              </a:rPr>
              <a:t>Voor en nadalen</a:t>
            </a:r>
            <a:endParaRPr lang="nl-NL" sz="3200" dirty="0">
              <a:solidFill>
                <a:srgbClr val="0070C0"/>
              </a:solidFill>
            </a:endParaRPr>
          </a:p>
        </p:txBody>
      </p:sp>
      <p:pic>
        <p:nvPicPr>
          <p:cNvPr id="7" name="Tijdelijke aanduiding voor inhoud 6" descr="3D Biogas Vergister met mixer-Mode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3968" y="1484784"/>
            <a:ext cx="4165302" cy="3005121"/>
          </a:xfrm>
        </p:spPr>
      </p:pic>
      <p:sp>
        <p:nvSpPr>
          <p:cNvPr id="6" name="Tijdelijke aanduiding voor tekst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NL" sz="2000" dirty="0" smtClean="0"/>
              <a:t>Voordelen</a:t>
            </a:r>
          </a:p>
          <a:p>
            <a:r>
              <a:rPr lang="nl-NL" sz="2000" dirty="0" smtClean="0"/>
              <a:t>Gas kan worden omgezet in elektriciteit</a:t>
            </a:r>
          </a:p>
          <a:p>
            <a:r>
              <a:rPr lang="nl-NL" sz="2000" dirty="0" smtClean="0"/>
              <a:t>Duurzaam</a:t>
            </a:r>
          </a:p>
          <a:p>
            <a:r>
              <a:rPr lang="nl-NL" sz="2000" dirty="0" smtClean="0"/>
              <a:t>Afval kan op ‘groene’ wijze worden verwerkt</a:t>
            </a:r>
          </a:p>
          <a:p>
            <a:r>
              <a:rPr lang="nl-NL" sz="2000" dirty="0" smtClean="0"/>
              <a:t>Het overschot aan energie kan naar </a:t>
            </a:r>
          </a:p>
          <a:p>
            <a:endParaRPr lang="nl-NL" sz="2000" dirty="0" smtClean="0"/>
          </a:p>
          <a:p>
            <a:r>
              <a:rPr lang="nl-NL" sz="2000" dirty="0" smtClean="0"/>
              <a:t>Nadelen</a:t>
            </a:r>
          </a:p>
          <a:p>
            <a:r>
              <a:rPr lang="nl-NL" sz="2000" dirty="0" smtClean="0"/>
              <a:t>Kost veel geld</a:t>
            </a:r>
          </a:p>
          <a:p>
            <a:r>
              <a:rPr lang="nl-NL" sz="2000" dirty="0" smtClean="0"/>
              <a:t>Neemt ruimte in</a:t>
            </a:r>
          </a:p>
          <a:p>
            <a:endParaRPr lang="nl-N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331</Words>
  <Application>Microsoft Office PowerPoint</Application>
  <PresentationFormat>Diavoorstelling (4:3)</PresentationFormat>
  <Paragraphs>71</Paragraphs>
  <Slides>17</Slides>
  <Notes>0</Notes>
  <HiddenSlides>0</HiddenSlides>
  <MMClips>1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18" baseType="lpstr">
      <vt:lpstr>Office-thema</vt:lpstr>
      <vt:lpstr>Duurzame landbouw</vt:lpstr>
      <vt:lpstr>Feiten</vt:lpstr>
      <vt:lpstr>visie</vt:lpstr>
      <vt:lpstr>Algen voor grondstof</vt:lpstr>
      <vt:lpstr>Algenindustrie</vt:lpstr>
      <vt:lpstr>Dia 6</vt:lpstr>
      <vt:lpstr>Biogas voor energie</vt:lpstr>
      <vt:lpstr>Werking </vt:lpstr>
      <vt:lpstr>Voor en nadalen</vt:lpstr>
      <vt:lpstr>Stal van de toekomst</vt:lpstr>
      <vt:lpstr>Voorbeelden</vt:lpstr>
      <vt:lpstr>Zo wij het graag zien</vt:lpstr>
      <vt:lpstr>Ons ontwerp</vt:lpstr>
      <vt:lpstr>De tuinstal</vt:lpstr>
      <vt:lpstr>Overdekt weiland</vt:lpstr>
      <vt:lpstr>Met bomen</vt:lpstr>
      <vt:lpstr>zonnecellen</vt:lpstr>
    </vt:vector>
  </TitlesOfParts>
  <Company>CSG Het Noordik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Duurzame landbouw</dc:title>
  <dc:creator>CSG Het Noordik</dc:creator>
  <cp:lastModifiedBy>Admin</cp:lastModifiedBy>
  <cp:revision>33</cp:revision>
  <dcterms:created xsi:type="dcterms:W3CDTF">2011-05-10T08:35:13Z</dcterms:created>
  <dcterms:modified xsi:type="dcterms:W3CDTF">2012-09-30T14:06:35Z</dcterms:modified>
</cp:coreProperties>
</file>